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1" r:id="rId2"/>
    <p:sldId id="276" r:id="rId3"/>
    <p:sldId id="257" r:id="rId4"/>
    <p:sldId id="258" r:id="rId5"/>
    <p:sldId id="259" r:id="rId6"/>
    <p:sldId id="27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85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548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50">
          <p15:clr>
            <a:srgbClr val="FBAE40"/>
          </p15:clr>
        </p15:guide>
        <p15:guide id="2" pos="340">
          <p15:clr>
            <a:srgbClr val="FBAE40"/>
          </p15:clr>
        </p15:guide>
        <p15:guide id="3" pos="5420">
          <p15:clr>
            <a:srgbClr val="FBAE40"/>
          </p15:clr>
        </p15:guide>
        <p15:guide id="4" orient="horz" pos="3543">
          <p15:clr>
            <a:srgbClr val="FBAE40"/>
          </p15:clr>
        </p15:guide>
        <p15:guide id="5" orient="horz" pos="300">
          <p15:clr>
            <a:srgbClr val="FBAE40"/>
          </p15:clr>
        </p15:guide>
        <p15:guide id="6" orient="horz" pos="4020">
          <p15:clr>
            <a:srgbClr val="FBAE40"/>
          </p15:clr>
        </p15:guide>
        <p15:guide id="7" orient="horz" pos="268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6" cy="68579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bg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bg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795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288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6394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362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>
          <p15:clr>
            <a:srgbClr val="FBAE40"/>
          </p15:clr>
        </p15:guide>
        <p15:guide id="2" pos="363">
          <p15:clr>
            <a:srgbClr val="FBAE40"/>
          </p15:clr>
        </p15:guide>
        <p15:guide id="3" pos="3742">
          <p15:clr>
            <a:srgbClr val="FBAE40"/>
          </p15:clr>
        </p15:guide>
        <p15:guide id="4" orient="horz" pos="3022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4989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"/>
            <a:ext cx="9143998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6261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>
          <p15:clr>
            <a:srgbClr val="FBAE40"/>
          </p15:clr>
        </p15:guide>
        <p15:guide id="2" pos="363">
          <p15:clr>
            <a:srgbClr val="FBAE40"/>
          </p15:clr>
        </p15:guide>
        <p15:guide id="3" pos="3742">
          <p15:clr>
            <a:srgbClr val="FBAE40"/>
          </p15:clr>
        </p15:guide>
        <p15:guide id="4" orient="horz" pos="3022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49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31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pos="2880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8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tx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tx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8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pos="2880">
          <p15:clr>
            <a:srgbClr val="FBAE40"/>
          </p15:clr>
        </p15:guide>
        <p15:guide id="4" orient="horz" pos="216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7" cy="68579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tx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tx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351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288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7" cy="68579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tx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tx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360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288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7" cy="68579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tx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tx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06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288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6" cy="68579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bg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bg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781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288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233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44390" y="4267200"/>
            <a:ext cx="6047372" cy="159800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ios" panose="04000500000000000000" pitchFamily="82" charset="0"/>
                <a:ea typeface="+mn-ea"/>
                <a:cs typeface="+mn-cs"/>
              </a:rPr>
              <a:t> Теория и практика психологического консультирования </a:t>
            </a:r>
          </a:p>
        </p:txBody>
      </p:sp>
    </p:spTree>
    <p:extLst>
      <p:ext uri="{BB962C8B-B14F-4D97-AF65-F5344CB8AC3E}">
        <p14:creationId xmlns:p14="http://schemas.microsoft.com/office/powerpoint/2010/main" val="3201752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4. </a:t>
            </a:r>
            <a:r>
              <a:rPr lang="ru-RU" b="1" dirty="0"/>
              <a:t>Основные «мишени» </a:t>
            </a:r>
            <a:r>
              <a:rPr lang="ru-RU" b="1" dirty="0" err="1"/>
              <a:t>эмпатического</a:t>
            </a:r>
            <a:r>
              <a:rPr lang="ru-RU" b="1" dirty="0"/>
              <a:t> понимания — «актуальные переживания клиента»</a:t>
            </a:r>
            <a:r>
              <a:rPr lang="ru-RU" dirty="0"/>
              <a:t> [</a:t>
            </a:r>
            <a:r>
              <a:rPr lang="ru-RU" dirty="0" err="1"/>
              <a:t>Василюк</a:t>
            </a:r>
            <a:r>
              <a:rPr lang="ru-RU" dirty="0"/>
              <a:t>, 1988, с. 30]. Это чувства, мысли, фантазии, образы, телесные ощущения как феномены непосредственного опыта, к которым субъект «может обращаться многократно в процессе поиска их смысла» [</a:t>
            </a:r>
            <a:r>
              <a:rPr lang="ru-RU" dirty="0" err="1"/>
              <a:t>Роджерс</a:t>
            </a:r>
            <a:r>
              <a:rPr lang="ru-RU" dirty="0"/>
              <a:t>, 2002, с. 429].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К. </a:t>
            </a:r>
            <a:r>
              <a:rPr lang="ru-RU" dirty="0" err="1"/>
              <a:t>Роджерс</a:t>
            </a:r>
            <a:r>
              <a:rPr lang="ru-RU" dirty="0"/>
              <a:t> подчеркивает </a:t>
            </a:r>
            <a:r>
              <a:rPr lang="ru-RU" b="1" dirty="0"/>
              <a:t>динамический</a:t>
            </a:r>
            <a:r>
              <a:rPr lang="ru-RU" dirty="0"/>
              <a:t> характер </a:t>
            </a:r>
            <a:r>
              <a:rPr lang="ru-RU" dirty="0" err="1"/>
              <a:t>эмпатического</a:t>
            </a:r>
            <a:r>
              <a:rPr lang="ru-RU" dirty="0"/>
              <a:t> понимания. </a:t>
            </a:r>
            <a:r>
              <a:rPr lang="ru-RU" dirty="0" err="1"/>
              <a:t>Эмпатия</a:t>
            </a:r>
            <a:r>
              <a:rPr lang="ru-RU" dirty="0"/>
              <a:t> — это «</a:t>
            </a:r>
            <a:r>
              <a:rPr lang="ru-RU" b="1" dirty="0"/>
              <a:t>скорее  процесс, чем состояние</a:t>
            </a:r>
            <a:r>
              <a:rPr lang="ru-RU" dirty="0"/>
              <a:t>» [</a:t>
            </a:r>
            <a:r>
              <a:rPr lang="ru-RU" dirty="0" err="1"/>
              <a:t>Роджерс</a:t>
            </a:r>
            <a:r>
              <a:rPr lang="ru-RU" dirty="0"/>
              <a:t>, 2002, с. 429]. </a:t>
            </a:r>
            <a:r>
              <a:rPr lang="ru-RU" dirty="0" err="1"/>
              <a:t>Роджерс</a:t>
            </a:r>
            <a:r>
              <a:rPr lang="ru-RU" dirty="0"/>
              <a:t> говорит о вхождении  во внутренний мир другого человека,  продвижении  в нем, чувствительности к постоянно  изменяющимся смыслам.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/>
              <a:t>Цели </a:t>
            </a:r>
            <a:r>
              <a:rPr lang="ru-RU" b="1" dirty="0" err="1"/>
              <a:t>эмпатии</a:t>
            </a:r>
            <a:r>
              <a:rPr lang="ru-RU" b="1" dirty="0"/>
              <a:t> </a:t>
            </a:r>
            <a:r>
              <a:rPr lang="ru-RU" dirty="0"/>
              <a:t>психотерапевта в конкретный момент взаимодействия с клиентом диктуются необходимостью </a:t>
            </a:r>
            <a:r>
              <a:rPr lang="ru-RU" b="1" dirty="0"/>
              <a:t>создания особой атмосферы </a:t>
            </a:r>
            <a:r>
              <a:rPr lang="ru-RU" dirty="0"/>
              <a:t>терапевтических отношений, а также потребностями </a:t>
            </a:r>
            <a:r>
              <a:rPr lang="ru-RU" b="1" dirty="0"/>
              <a:t>решения конкретных терапевтических задач</a:t>
            </a:r>
            <a:r>
              <a:rPr lang="ru-RU" dirty="0"/>
              <a:t>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1) по мнению Г. </a:t>
            </a:r>
            <a:r>
              <a:rPr lang="ru-RU" dirty="0" err="1"/>
              <a:t>Ванершота</a:t>
            </a:r>
            <a:r>
              <a:rPr lang="ru-RU" dirty="0"/>
              <a:t>, «это наиболее важный для терапевта способ сообщить клиенту о принятии, преданности, теплоте» [</a:t>
            </a:r>
            <a:r>
              <a:rPr lang="ru-RU" dirty="0" err="1"/>
              <a:t>Ванершот</a:t>
            </a:r>
            <a:r>
              <a:rPr lang="ru-RU" dirty="0"/>
              <a:t>, 2005, с. 59-60]. При этом Ф.Е. </a:t>
            </a:r>
            <a:r>
              <a:rPr lang="ru-RU" dirty="0" err="1"/>
              <a:t>Василюк</a:t>
            </a:r>
            <a:r>
              <a:rPr lang="ru-RU" dirty="0"/>
              <a:t> подчеркивает, что дело не в том, что терапевт «до и независимо от применения </a:t>
            </a:r>
            <a:r>
              <a:rPr lang="ru-RU" dirty="0" err="1"/>
              <a:t>эмпатии</a:t>
            </a:r>
            <a:r>
              <a:rPr lang="ru-RU" dirty="0"/>
              <a:t> готов к абсолютному принятию клиента... Чаще наоборот: </a:t>
            </a:r>
            <a:r>
              <a:rPr lang="ru-RU" b="1" dirty="0"/>
              <a:t>само применение </a:t>
            </a:r>
            <a:r>
              <a:rPr lang="ru-RU" b="1" dirty="0" err="1"/>
              <a:t>эмпатии</a:t>
            </a:r>
            <a:r>
              <a:rPr lang="ru-RU" b="1" dirty="0"/>
              <a:t> формирует у консультанта уже в ходе беседы такое отношение</a:t>
            </a:r>
            <a:r>
              <a:rPr lang="ru-RU" dirty="0"/>
              <a:t>»  [</a:t>
            </a:r>
            <a:r>
              <a:rPr lang="ru-RU" dirty="0" err="1"/>
              <a:t>Василюк</a:t>
            </a:r>
            <a:r>
              <a:rPr lang="ru-RU" dirty="0"/>
              <a:t>, 1988, с. 31];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2) </a:t>
            </a:r>
            <a:r>
              <a:rPr lang="ru-RU" dirty="0" err="1"/>
              <a:t>эмпатия</a:t>
            </a:r>
            <a:r>
              <a:rPr lang="ru-RU" dirty="0"/>
              <a:t> терапевта дает клиенту </a:t>
            </a:r>
            <a:r>
              <a:rPr lang="ru-RU" b="1" dirty="0"/>
              <a:t>образец </a:t>
            </a:r>
            <a:r>
              <a:rPr lang="ru-RU" dirty="0" err="1"/>
              <a:t>самоотношения</a:t>
            </a:r>
            <a:r>
              <a:rPr lang="ru-RU" dirty="0"/>
              <a:t> ценности, признания, принятия своих чувств, доверия своему опыту [</a:t>
            </a:r>
            <a:r>
              <a:rPr lang="ru-RU" dirty="0" err="1"/>
              <a:t>Ванершот</a:t>
            </a:r>
            <a:r>
              <a:rPr lang="ru-RU" dirty="0"/>
              <a:t>, 2005];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3) </a:t>
            </a:r>
            <a:r>
              <a:rPr lang="ru-RU" dirty="0" err="1"/>
              <a:t>эмпатическое</a:t>
            </a:r>
            <a:r>
              <a:rPr lang="ru-RU" dirty="0"/>
              <a:t> обозначение переживания позволяет, по </a:t>
            </a:r>
            <a:r>
              <a:rPr lang="ru-RU" dirty="0" err="1"/>
              <a:t>Василюку</a:t>
            </a:r>
            <a:r>
              <a:rPr lang="ru-RU" dirty="0"/>
              <a:t>, перевести «внимание человека с внешних сторон обсуждаемой проблемы на его внутренние состояния». Получив имя, непосредственное переживание получает социальное признание, что «дает человеку целительное ощущение права на испытываемые им состояния, чувство реальности и существенности его внутренней жизни». Воплотившись  в знаковой форме, «сырой, немой и зачастую поэтому мучительный жизненный опыт претворяется в смысл» [</a:t>
            </a:r>
            <a:r>
              <a:rPr lang="ru-RU" dirty="0" err="1"/>
              <a:t>Василюк</a:t>
            </a:r>
            <a:r>
              <a:rPr lang="ru-RU" dirty="0"/>
              <a:t>, 1988, с. 31]. По мнению гуманистических психологов именно процесс переживания, которому «помогает» среди других психотерапевтических средств </a:t>
            </a:r>
            <a:r>
              <a:rPr lang="ru-RU" dirty="0" err="1"/>
              <a:t>эмпатия</a:t>
            </a:r>
            <a:r>
              <a:rPr lang="ru-RU" dirty="0"/>
              <a:t>, обеспечивает, в конечном итоге, терапевтический эффект [</a:t>
            </a:r>
            <a:r>
              <a:rPr lang="ru-RU" dirty="0" err="1"/>
              <a:t>Василюк</a:t>
            </a:r>
            <a:r>
              <a:rPr lang="ru-RU" dirty="0"/>
              <a:t>, 2003].</a:t>
            </a:r>
          </a:p>
          <a:p>
            <a:r>
              <a:rPr lang="ru-RU" dirty="0"/>
              <a:t>Таким образом, </a:t>
            </a:r>
            <a:r>
              <a:rPr lang="ru-RU" b="1" dirty="0" err="1"/>
              <a:t>эмпатию</a:t>
            </a:r>
            <a:r>
              <a:rPr lang="ru-RU" b="1" dirty="0"/>
              <a:t> в процессе психотерапии можно охарактеризовать как целенаправленное, произвольное действие.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К. </a:t>
            </a:r>
            <a:r>
              <a:rPr lang="ru-RU" dirty="0" err="1"/>
              <a:t>Роджерс</a:t>
            </a:r>
            <a:r>
              <a:rPr lang="ru-RU" dirty="0"/>
              <a:t> характеризует условия, при которых </a:t>
            </a:r>
            <a:r>
              <a:rPr lang="ru-RU" dirty="0" err="1"/>
              <a:t>эмпатия</a:t>
            </a:r>
            <a:r>
              <a:rPr lang="ru-RU" dirty="0"/>
              <a:t> «оформляется» в таковое:</a:t>
            </a:r>
          </a:p>
          <a:p>
            <a:r>
              <a:rPr lang="ru-RU" dirty="0"/>
              <a:t>1) Сохранение ощущения «как будто другой человек». Это требует определенной психологической зрелости самого терапевта, защищает от излишнего погружения в состояние клиента, от идентификации с ним. Особенность этой позиции «</a:t>
            </a:r>
            <a:r>
              <a:rPr lang="ru-RU" dirty="0" err="1"/>
              <a:t>вненаходимости</a:t>
            </a:r>
            <a:r>
              <a:rPr lang="ru-RU" dirty="0"/>
              <a:t>» психотерапевта описывает Ф.Е. </a:t>
            </a:r>
            <a:r>
              <a:rPr lang="ru-RU" dirty="0" err="1"/>
              <a:t>Василюк</a:t>
            </a:r>
            <a:r>
              <a:rPr lang="ru-RU" dirty="0"/>
              <a:t>: «Терапевт погружается в жизненный мир клиента, смотрит с его позиции, смотрит на него под тем же углом зрения, но... смотрит НЕ ЕГО ГЛАЗАМИ. Глаз клиента засорен двумя«соломинками» — привычкой и страстью, мешающими ему увидеть  свою ситуацию по-новому и не сквозь узкую бойницу желания и боли».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2) </a:t>
            </a:r>
            <a:r>
              <a:rPr lang="ru-RU" b="1" dirty="0"/>
              <a:t>Обязательность передачи </a:t>
            </a:r>
            <a:r>
              <a:rPr lang="ru-RU" b="1" dirty="0" err="1"/>
              <a:t>эмпатического</a:t>
            </a:r>
            <a:r>
              <a:rPr lang="ru-RU" b="1" dirty="0"/>
              <a:t> понимания </a:t>
            </a:r>
            <a:r>
              <a:rPr lang="ru-RU" dirty="0"/>
              <a:t>психотерапевта клиенту [</a:t>
            </a:r>
            <a:r>
              <a:rPr lang="ru-RU" dirty="0" err="1"/>
              <a:t>Гиппенрейтер</a:t>
            </a:r>
            <a:r>
              <a:rPr lang="ru-RU" dirty="0"/>
              <a:t> и др., 1993]. </a:t>
            </a:r>
            <a:r>
              <a:rPr lang="ru-RU" dirty="0" err="1"/>
              <a:t>Роджерс</a:t>
            </a:r>
            <a:r>
              <a:rPr lang="ru-RU" dirty="0"/>
              <a:t>, </a:t>
            </a:r>
            <a:r>
              <a:rPr lang="ru-RU" dirty="0" err="1"/>
              <a:t>Труакс</a:t>
            </a:r>
            <a:r>
              <a:rPr lang="ru-RU" dirty="0"/>
              <a:t> определили обязательный коммуникативный компонент </a:t>
            </a:r>
            <a:r>
              <a:rPr lang="ru-RU" dirty="0" err="1"/>
              <a:t>эмпатии</a:t>
            </a:r>
            <a:r>
              <a:rPr lang="ru-RU" dirty="0"/>
              <a:t> как способность передавать партнеру понимание его переживания или внутренней ситуации, </a:t>
            </a:r>
            <a:r>
              <a:rPr lang="ru-RU" dirty="0" err="1"/>
              <a:t>Киф</a:t>
            </a:r>
            <a:r>
              <a:rPr lang="ru-RU" dirty="0"/>
              <a:t> и </a:t>
            </a:r>
            <a:r>
              <a:rPr lang="ru-RU" dirty="0" err="1"/>
              <a:t>Баррет-Леннард</a:t>
            </a:r>
            <a:r>
              <a:rPr lang="ru-RU" dirty="0"/>
              <a:t> включили в свои модели </a:t>
            </a:r>
            <a:r>
              <a:rPr lang="ru-RU" dirty="0" err="1"/>
              <a:t>эмпатии</a:t>
            </a:r>
            <a:r>
              <a:rPr lang="ru-RU" dirty="0"/>
              <a:t> </a:t>
            </a:r>
            <a:r>
              <a:rPr lang="ru-RU" b="1" dirty="0"/>
              <a:t>фазу выражения, передачи понимания на доступном клиенту языке</a:t>
            </a:r>
            <a:r>
              <a:rPr lang="ru-RU" dirty="0"/>
              <a:t>, вербально или </a:t>
            </a:r>
            <a:r>
              <a:rPr lang="ru-RU" dirty="0" err="1"/>
              <a:t>невербально</a:t>
            </a:r>
            <a:r>
              <a:rPr lang="ru-RU" dirty="0"/>
              <a:t> [</a:t>
            </a:r>
            <a:r>
              <a:rPr lang="ru-RU" dirty="0" err="1"/>
              <a:t>Goldshtein</a:t>
            </a:r>
            <a:r>
              <a:rPr lang="ru-RU" dirty="0"/>
              <a:t>, </a:t>
            </a:r>
            <a:r>
              <a:rPr lang="ru-RU" dirty="0" err="1"/>
              <a:t>Michaels</a:t>
            </a:r>
            <a:r>
              <a:rPr lang="ru-RU" dirty="0"/>
              <a:t>, 1985].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Большинство </a:t>
            </a:r>
            <a:r>
              <a:rPr lang="ru-RU" b="1" dirty="0" err="1"/>
              <a:t>эмпатических</a:t>
            </a:r>
            <a:r>
              <a:rPr lang="ru-RU" b="1" dirty="0"/>
              <a:t> техник, описываемых мастерами психотерапии, </a:t>
            </a:r>
            <a:r>
              <a:rPr lang="ru-RU" b="1" dirty="0" err="1"/>
              <a:t>операционализуют</a:t>
            </a:r>
            <a:r>
              <a:rPr lang="ru-RU" b="1" dirty="0"/>
              <a:t> именно этот этап</a:t>
            </a:r>
            <a:r>
              <a:rPr lang="ru-RU" dirty="0"/>
              <a:t>. За счет него психотерапевт наиболее способен управлять процессом. Но знание законов выражения </a:t>
            </a:r>
            <a:r>
              <a:rPr lang="ru-RU" dirty="0" err="1"/>
              <a:t>эмпатии</a:t>
            </a:r>
            <a:r>
              <a:rPr lang="ru-RU" dirty="0"/>
              <a:t> — что и как должно быть передано — задает и ориентиры для слушания — что должно быть услышано. Соответственно, существует возможность обучения </a:t>
            </a:r>
            <a:r>
              <a:rPr lang="ru-RU" dirty="0" err="1"/>
              <a:t>эмпатии</a:t>
            </a:r>
            <a:r>
              <a:rPr lang="ru-RU" dirty="0"/>
              <a:t> как технике, но </a:t>
            </a:r>
            <a:r>
              <a:rPr lang="ru-RU" b="1" dirty="0"/>
              <a:t>при обязательном развитии установки на </a:t>
            </a:r>
            <a:r>
              <a:rPr lang="ru-RU" b="1" dirty="0" err="1"/>
              <a:t>эмпатичный</a:t>
            </a:r>
            <a:r>
              <a:rPr lang="ru-RU" b="1" dirty="0"/>
              <a:t> способ бытия с клиентом</a:t>
            </a:r>
            <a:r>
              <a:rPr lang="ru-RU" dirty="0"/>
              <a:t>. Против увлечения «голой» техникой предостерегают выдающиеся мастера </a:t>
            </a:r>
            <a:r>
              <a:rPr lang="ru-RU" dirty="0" err="1"/>
              <a:t>клиент-центрированного</a:t>
            </a:r>
            <a:r>
              <a:rPr lang="ru-RU" dirty="0"/>
              <a:t> подхода [</a:t>
            </a:r>
            <a:r>
              <a:rPr lang="ru-RU" dirty="0" err="1"/>
              <a:t>Боуэн</a:t>
            </a:r>
            <a:r>
              <a:rPr lang="ru-RU" dirty="0"/>
              <a:t>, 1992; </a:t>
            </a:r>
            <a:r>
              <a:rPr lang="ru-RU" dirty="0" err="1"/>
              <a:t>Ванершот</a:t>
            </a:r>
            <a:r>
              <a:rPr lang="ru-RU" dirty="0"/>
              <a:t>, 2005; Орлов, Хазанова, 1993; </a:t>
            </a:r>
            <a:r>
              <a:rPr lang="ru-RU" dirty="0" err="1"/>
              <a:t>Patterson</a:t>
            </a:r>
            <a:r>
              <a:rPr lang="ru-RU" dirty="0"/>
              <a:t>, 1974].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Таким </a:t>
            </a:r>
            <a:r>
              <a:rPr lang="ru-RU" dirty="0" err="1"/>
              <a:t>образом,с</a:t>
            </a:r>
            <a:r>
              <a:rPr lang="ru-RU" dirty="0"/>
              <a:t>  точки зрения  Т.Д. Карягиной, К. </a:t>
            </a:r>
            <a:r>
              <a:rPr lang="ru-RU" dirty="0" err="1"/>
              <a:t>Роджерс</a:t>
            </a:r>
            <a:r>
              <a:rPr lang="ru-RU" dirty="0"/>
              <a:t> и его последователи отвечают на важнейшие сущностные вопросы </a:t>
            </a:r>
            <a:r>
              <a:rPr lang="ru-RU" dirty="0" err="1"/>
              <a:t>эмпатии</a:t>
            </a:r>
            <a:r>
              <a:rPr lang="ru-RU" dirty="0"/>
              <a:t>. </a:t>
            </a:r>
          </a:p>
          <a:p>
            <a:r>
              <a:rPr lang="ru-RU" dirty="0"/>
              <a:t>Они отмечают аспекты, составляющие основу представлений об </a:t>
            </a:r>
            <a:r>
              <a:rPr lang="ru-RU" dirty="0" err="1"/>
              <a:t>эмпатии</a:t>
            </a:r>
            <a:r>
              <a:rPr lang="ru-RU" dirty="0"/>
              <a:t> в академической науке: </a:t>
            </a:r>
            <a:r>
              <a:rPr lang="ru-RU" b="1" dirty="0" err="1"/>
              <a:t>эмпатия</a:t>
            </a:r>
            <a:r>
              <a:rPr lang="ru-RU" b="1" dirty="0"/>
              <a:t> — процесс, включающий чувствительность  к состоянию другого,  осмысление ,  когнитивное </a:t>
            </a:r>
            <a:r>
              <a:rPr lang="ru-RU" b="1" dirty="0" err="1"/>
              <a:t>переструктурирование</a:t>
            </a:r>
            <a:r>
              <a:rPr lang="ru-RU" b="1" dirty="0"/>
              <a:t>  материала эмоциональных явлений, установку, мотивирующую на помощь другому, особую заботу. </a:t>
            </a:r>
          </a:p>
          <a:p>
            <a:r>
              <a:rPr lang="ru-RU" b="1" dirty="0"/>
              <a:t>С другой стороны, мы видим единый процесс, целостность которого задается его целенаправленностью и произвольностью, особой позицией психотерапевта.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/>
              <a:t>Т.Д. Карягина. Проблема формирования </a:t>
            </a:r>
            <a:r>
              <a:rPr lang="ru-RU" b="1" dirty="0" err="1"/>
              <a:t>эмпатии</a:t>
            </a:r>
            <a:r>
              <a:rPr lang="ru-RU" b="1" dirty="0"/>
              <a:t> // Консультативная психология и психотерапия. 2010, № 1.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Развитие </a:t>
            </a:r>
            <a:r>
              <a:rPr lang="ru-RU" b="1" dirty="0" err="1"/>
              <a:t>эмпатии</a:t>
            </a:r>
            <a:r>
              <a:rPr lang="ru-RU" b="1" dirty="0"/>
              <a:t>  как высшей психической функции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err="1"/>
              <a:t>Эмпатия</a:t>
            </a:r>
            <a:r>
              <a:rPr lang="ru-RU" dirty="0"/>
              <a:t> является, с одной стороны, </a:t>
            </a:r>
            <a:r>
              <a:rPr lang="ru-RU" b="1" dirty="0"/>
              <a:t>феноменом понимания</a:t>
            </a:r>
            <a:r>
              <a:rPr lang="ru-RU" dirty="0"/>
              <a:t>, а с другой стороны — </a:t>
            </a:r>
            <a:r>
              <a:rPr lang="ru-RU" b="1" dirty="0"/>
              <a:t>коммуникации</a:t>
            </a:r>
            <a:r>
              <a:rPr lang="ru-RU" dirty="0"/>
              <a:t>,  реагирования на эмоции и переживания другого человека.  В различных контекстах изучения на первый план выступает та или иная сторона </a:t>
            </a:r>
            <a:r>
              <a:rPr lang="ru-RU" dirty="0" err="1"/>
              <a:t>эмпатии</a:t>
            </a:r>
            <a:r>
              <a:rPr lang="ru-RU" dirty="0"/>
              <a:t>, однако, можно говорить о </a:t>
            </a:r>
            <a:r>
              <a:rPr lang="ru-RU" b="1" dirty="0"/>
              <a:t>едином феномене </a:t>
            </a:r>
            <a:r>
              <a:rPr lang="ru-RU" b="1" dirty="0" err="1"/>
              <a:t>эмпатического</a:t>
            </a:r>
            <a:r>
              <a:rPr lang="ru-RU" b="1" dirty="0"/>
              <a:t> понимания</a:t>
            </a:r>
            <a:r>
              <a:rPr lang="ru-RU" dirty="0"/>
              <a:t>.  </a:t>
            </a:r>
          </a:p>
          <a:p>
            <a:r>
              <a:rPr lang="ru-RU" dirty="0"/>
              <a:t>Прорывом в психологии </a:t>
            </a:r>
            <a:r>
              <a:rPr lang="ru-RU" dirty="0" err="1"/>
              <a:t>эмпатии</a:t>
            </a:r>
            <a:r>
              <a:rPr lang="ru-RU" dirty="0"/>
              <a:t>, с точки зрения Т.Д. Карягиной, явились взгляды К. </a:t>
            </a:r>
            <a:r>
              <a:rPr lang="ru-RU" dirty="0" err="1"/>
              <a:t>Роджерса</a:t>
            </a:r>
            <a:r>
              <a:rPr lang="ru-RU" dirty="0"/>
              <a:t>, который представил </a:t>
            </a:r>
            <a:r>
              <a:rPr lang="ru-RU" b="1" dirty="0"/>
              <a:t>целостное видение феномена в единстве аффекта и интеллекта, единстве познания и отношения, описал ее развернутую, произвольную форму.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Эмпатия</a:t>
            </a:r>
            <a:r>
              <a:rPr lang="ru-RU" dirty="0"/>
              <a:t> как ВПФ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Т.Д. Карягина рассматривает </a:t>
            </a:r>
            <a:r>
              <a:rPr lang="ru-RU" dirty="0" err="1"/>
              <a:t>эмпатию</a:t>
            </a:r>
            <a:r>
              <a:rPr lang="ru-RU" dirty="0"/>
              <a:t> как целостный, многомерный процесс,  как реагирование своим жизненным миром на жизненный мир другого. </a:t>
            </a:r>
          </a:p>
          <a:p>
            <a:r>
              <a:rPr lang="ru-RU" dirty="0"/>
              <a:t>Так понимаемую </a:t>
            </a:r>
            <a:r>
              <a:rPr lang="ru-RU" dirty="0" err="1"/>
              <a:t>эмпатию</a:t>
            </a:r>
            <a:r>
              <a:rPr lang="ru-RU" dirty="0"/>
              <a:t> Т.Д. Карягина рассматривает </a:t>
            </a:r>
            <a:r>
              <a:rPr lang="ru-RU" b="1" dirty="0"/>
              <a:t>в русле культурно-исторического подхода как высшую психическую функцию, обладающую всеми ее традиционно выделяемыми характеристиками:  прижизненным социальным характером формирования, знаково-символическим </a:t>
            </a:r>
            <a:r>
              <a:rPr lang="ru-RU" b="1" dirty="0" err="1"/>
              <a:t>опосредствованием</a:t>
            </a:r>
            <a:r>
              <a:rPr lang="ru-RU" b="1" dirty="0"/>
              <a:t>, иерархическим строением и произвольностью </a:t>
            </a:r>
            <a:r>
              <a:rPr lang="ru-RU" b="1" dirty="0" err="1"/>
              <a:t>peгуляции</a:t>
            </a:r>
            <a:r>
              <a:rPr lang="ru-RU" b="1" dirty="0"/>
              <a:t>. </a:t>
            </a:r>
            <a:r>
              <a:rPr lang="ru-RU" dirty="0"/>
              <a:t>Подходы к обучению </a:t>
            </a:r>
            <a:r>
              <a:rPr lang="ru-RU" dirty="0" err="1"/>
              <a:t>эмпатии</a:t>
            </a:r>
            <a:r>
              <a:rPr lang="ru-RU" dirty="0"/>
              <a:t> в системах различных психотерапевтических школ и направлений дают, на наш взгляд, яркие примеры ее развития как ВПФ.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/>
              <a:t>Натуральная способность к </a:t>
            </a:r>
            <a:r>
              <a:rPr lang="ru-RU" b="1" dirty="0" err="1"/>
              <a:t>резонированию</a:t>
            </a:r>
            <a:r>
              <a:rPr lang="ru-RU" b="1" dirty="0"/>
              <a:t> с эмоциями другого</a:t>
            </a:r>
            <a:r>
              <a:rPr lang="ru-RU" dirty="0"/>
              <a:t>,  мозговым механизмом осуществления которой является </a:t>
            </a:r>
            <a:r>
              <a:rPr lang="ru-RU" b="1" dirty="0"/>
              <a:t>деятельность зеркальных нейронных сетей</a:t>
            </a:r>
            <a:r>
              <a:rPr lang="ru-RU" dirty="0"/>
              <a:t>, с первых минут жизни «</a:t>
            </a:r>
            <a:r>
              <a:rPr lang="ru-RU" dirty="0" err="1"/>
              <a:t>означивается</a:t>
            </a:r>
            <a:r>
              <a:rPr lang="ru-RU" dirty="0"/>
              <a:t>» родителями и другими людьми в категориях эмоциональных переживаний: «Малыш заплакал, и ты расстроился», «Тебе жалко зайку!». </a:t>
            </a:r>
          </a:p>
          <a:p>
            <a:r>
              <a:rPr lang="ru-RU" dirty="0"/>
              <a:t>Слово, обозначая физиологическое, мимическое, двигательное проявление ребенка, становится знаком, с помощью которого сначала взрослые, а потом и сам ребенок, управляет своим поведением.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Психотехническое развитие </a:t>
            </a:r>
            <a:r>
              <a:rPr lang="ru-RU" b="1" dirty="0" err="1"/>
              <a:t>эмпатии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Этап выражения, передачи </a:t>
            </a:r>
            <a:r>
              <a:rPr lang="ru-RU" dirty="0" err="1"/>
              <a:t>эмпатического</a:t>
            </a:r>
            <a:r>
              <a:rPr lang="ru-RU" dirty="0"/>
              <a:t> понимания, наряду с особой позицией «</a:t>
            </a:r>
            <a:r>
              <a:rPr lang="ru-RU" dirty="0" err="1"/>
              <a:t>вненаходимости</a:t>
            </a:r>
            <a:r>
              <a:rPr lang="ru-RU" dirty="0"/>
              <a:t>»  психотерапевта, отличает </a:t>
            </a:r>
            <a:r>
              <a:rPr lang="ru-RU" dirty="0" err="1"/>
              <a:t>эмпатию</a:t>
            </a:r>
            <a:r>
              <a:rPr lang="ru-RU" dirty="0"/>
              <a:t> в профессиональных помогающих отношениях. </a:t>
            </a:r>
          </a:p>
          <a:p>
            <a:r>
              <a:rPr lang="ru-RU" dirty="0"/>
              <a:t>Он наиболее часто </a:t>
            </a:r>
            <a:r>
              <a:rPr lang="ru-RU" dirty="0" err="1"/>
              <a:t>операционализируется</a:t>
            </a:r>
            <a:r>
              <a:rPr lang="ru-RU" dirty="0"/>
              <a:t> для обучения и развития </a:t>
            </a:r>
            <a:r>
              <a:rPr lang="ru-RU" dirty="0" err="1"/>
              <a:t>эмпатии</a:t>
            </a:r>
            <a:r>
              <a:rPr lang="ru-RU" dirty="0"/>
              <a:t> в психотерапии. </a:t>
            </a:r>
          </a:p>
          <a:p>
            <a:r>
              <a:rPr lang="ru-RU" dirty="0"/>
              <a:t>Именно здесь «точка приложения  сил» обучения. Различные психотерапевтические подходы задают «правила-средства», позволяющие не просто выразить свое понимание, но овладеть разворачивающимся </a:t>
            </a:r>
            <a:r>
              <a:rPr lang="ru-RU" dirty="0" err="1"/>
              <a:t>эмпатическим</a:t>
            </a:r>
            <a:r>
              <a:rPr lang="ru-RU" dirty="0"/>
              <a:t> процессом, направить  его в «профессионально пригодное» русло. </a:t>
            </a:r>
          </a:p>
          <a:p>
            <a:r>
              <a:rPr lang="ru-RU" dirty="0"/>
              <a:t>При этом в ходе обучения  происходит </a:t>
            </a:r>
            <a:r>
              <a:rPr lang="ru-RU" dirty="0" err="1"/>
              <a:t>интериоризация</a:t>
            </a:r>
            <a:r>
              <a:rPr lang="ru-RU" dirty="0"/>
              <a:t> этих средств, и, соответственно, сам </a:t>
            </a:r>
            <a:r>
              <a:rPr lang="ru-RU" dirty="0" err="1"/>
              <a:t>эмпатический</a:t>
            </a:r>
            <a:r>
              <a:rPr lang="ru-RU" dirty="0"/>
              <a:t> процесс протекает по уже измененным законам [</a:t>
            </a:r>
            <a:r>
              <a:rPr lang="ru-RU" dirty="0" err="1"/>
              <a:t>Василюк</a:t>
            </a:r>
            <a:r>
              <a:rPr lang="ru-RU" dirty="0"/>
              <a:t>, 2007; </a:t>
            </a:r>
            <a:r>
              <a:rPr lang="ru-RU" dirty="0" err="1"/>
              <a:t>Гиппенрейтер</a:t>
            </a:r>
            <a:r>
              <a:rPr lang="ru-RU" dirty="0"/>
              <a:t> и др., 1993].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Структура средства (чаще всего, это  некоторые правила построения и применения фразы — ответа на высказанные или подразумеваемые переживания клиента) является, по  сути, ориентировочной основой </a:t>
            </a:r>
            <a:r>
              <a:rPr lang="ru-RU" dirty="0" err="1"/>
              <a:t>эмпатического</a:t>
            </a:r>
            <a:r>
              <a:rPr lang="ru-RU" dirty="0"/>
              <a:t> действия, организуя не только ответную реакцию, но и внимание, и восприятие консультанта/психотерапевта.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Основой для формирования профессиональной </a:t>
            </a:r>
            <a:r>
              <a:rPr lang="ru-RU" dirty="0" err="1"/>
              <a:t>эмпатии</a:t>
            </a:r>
            <a:r>
              <a:rPr lang="ru-RU" dirty="0"/>
              <a:t> является  личный опыт </a:t>
            </a:r>
            <a:r>
              <a:rPr lang="ru-RU" dirty="0" err="1"/>
              <a:t>эмпатии</a:t>
            </a:r>
            <a:r>
              <a:rPr lang="ru-RU" dirty="0"/>
              <a:t> будущих консультантов/психотерапевтов, который осознается и «оформляется» в ходе обучения. Широко известно  утверждение, что психотерапевт работает собственной личностью,  она — его рабочий инструмент. Обучение </a:t>
            </a:r>
            <a:r>
              <a:rPr lang="ru-RU" dirty="0" err="1"/>
              <a:t>эмпатии</a:t>
            </a:r>
            <a:r>
              <a:rPr lang="ru-RU" dirty="0"/>
              <a:t>, таким образом, является не просто формированием навыка, но определенного рода «огранкой» личности.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Таким образом, развитие </a:t>
            </a:r>
            <a:r>
              <a:rPr lang="ru-RU" dirty="0" err="1"/>
              <a:t>эмпатии</a:t>
            </a:r>
            <a:r>
              <a:rPr lang="ru-RU" dirty="0"/>
              <a:t> как профессиональной деятельности консультанта/психотерапевта подразумевает особую работу, направленную на формирование  профессиональной позиции и профессиональной коммуникации </a:t>
            </a:r>
            <a:r>
              <a:rPr lang="ru-RU" dirty="0" err="1"/>
              <a:t>эмпатии</a:t>
            </a:r>
            <a:r>
              <a:rPr lang="ru-RU" dirty="0"/>
              <a:t> психотерапевта.</a:t>
            </a:r>
          </a:p>
          <a:p>
            <a:r>
              <a:rPr lang="ru-RU" dirty="0"/>
              <a:t>Наиболее важным для понимания развития профессиональной  </a:t>
            </a:r>
            <a:r>
              <a:rPr lang="ru-RU" dirty="0" err="1"/>
              <a:t>эмпатии</a:t>
            </a:r>
            <a:r>
              <a:rPr lang="ru-RU" dirty="0"/>
              <a:t> нам представляется описание закономерностей и механизмов  процесса усвоения предлагаемых средств и происходящих при этом изменений.</a:t>
            </a:r>
          </a:p>
          <a:p>
            <a:r>
              <a:rPr lang="ru-RU" dirty="0"/>
              <a:t>Поскольку подробный анализ психотехнического развития </a:t>
            </a:r>
            <a:r>
              <a:rPr lang="ru-RU" dirty="0" err="1"/>
              <a:t>эмпатии</a:t>
            </a:r>
            <a:r>
              <a:rPr lang="ru-RU" dirty="0"/>
              <a:t> выходит за рамки данной статьи, рассмотрим кратко, каким образом «обучение ведет развитие» различных аспектов профессиональной </a:t>
            </a:r>
            <a:r>
              <a:rPr lang="ru-RU" dirty="0" err="1"/>
              <a:t>эмпатии</a:t>
            </a:r>
            <a:r>
              <a:rPr lang="ru-RU" dirty="0"/>
              <a:t> на начальных ступенях системы понимающей психотерапии  [</a:t>
            </a:r>
            <a:r>
              <a:rPr lang="ru-RU" dirty="0" err="1"/>
              <a:t>Василюк</a:t>
            </a:r>
            <a:r>
              <a:rPr lang="ru-RU" dirty="0"/>
              <a:t>, 2007а].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 качестве психотехнической единицы, то есть единицы, описывающей не сознание, а работу-с-сознанием, в системе понимающей психотерапии Ф.Е. </a:t>
            </a:r>
            <a:r>
              <a:rPr lang="ru-RU" dirty="0" err="1"/>
              <a:t>Василюка</a:t>
            </a:r>
            <a:r>
              <a:rPr lang="ru-RU" dirty="0"/>
              <a:t> выделена базовая единица «переживание — </a:t>
            </a:r>
            <a:r>
              <a:rPr lang="ru-RU" dirty="0" err="1"/>
              <a:t>эмпатия</a:t>
            </a:r>
            <a:r>
              <a:rPr lang="ru-RU" dirty="0"/>
              <a:t>», анализируется структура </a:t>
            </a:r>
            <a:r>
              <a:rPr lang="ru-RU" dirty="0" err="1"/>
              <a:t>эмпатии</a:t>
            </a:r>
            <a:r>
              <a:rPr lang="ru-RU" dirty="0"/>
              <a:t> как коммуникативного акта психотерапевта [</a:t>
            </a:r>
            <a:r>
              <a:rPr lang="ru-RU" dirty="0" err="1"/>
              <a:t>Василюк</a:t>
            </a:r>
            <a:r>
              <a:rPr lang="ru-RU" dirty="0"/>
              <a:t>, 2007а,б]. </a:t>
            </a:r>
          </a:p>
          <a:p>
            <a:r>
              <a:rPr lang="ru-RU" dirty="0"/>
              <a:t>Выделим условно основные блоки обучения и их содержание относительно психотехнической единицы «переживание — </a:t>
            </a:r>
            <a:r>
              <a:rPr lang="ru-RU" dirty="0" err="1"/>
              <a:t>эмпатия</a:t>
            </a:r>
            <a:r>
              <a:rPr lang="ru-RU" dirty="0"/>
              <a:t>»: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Теоретический блок </a:t>
            </a:r>
            <a:r>
              <a:rPr lang="ru-RU" dirty="0"/>
              <a:t>рассматривает, по каким законам развивается переживание человека, каково место </a:t>
            </a:r>
            <a:r>
              <a:rPr lang="ru-RU" dirty="0" err="1"/>
              <a:t>эмпатии</a:t>
            </a:r>
            <a:r>
              <a:rPr lang="ru-RU" dirty="0"/>
              <a:t> в процессе </a:t>
            </a:r>
            <a:r>
              <a:rPr lang="ru-RU" dirty="0" err="1"/>
              <a:t>со-переживания</a:t>
            </a:r>
            <a:r>
              <a:rPr lang="ru-RU" dirty="0"/>
              <a:t>. Что такое </a:t>
            </a:r>
            <a:r>
              <a:rPr lang="ru-RU" dirty="0" err="1"/>
              <a:t>эмпатия</a:t>
            </a:r>
            <a:r>
              <a:rPr lang="ru-RU" dirty="0"/>
              <a:t>, каково ее значение для развития  процесса переживания, для установления терапевтических отношений, для решения конкретных терапевтических задач. В результате у обучающихся формируется профессиональная установка на </a:t>
            </a:r>
            <a:r>
              <a:rPr lang="ru-RU" dirty="0" err="1"/>
              <a:t>эмпатию</a:t>
            </a:r>
            <a:r>
              <a:rPr lang="ru-RU" dirty="0"/>
              <a:t>  как важнейший инструмент консультанта/психотерапевта. А основой для обучения на этом этапе являются установки, которые привели студентов в данное направление консультирования и психотерапии, и ранее полученные знания по психологическим дисциплинам.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2.  Теоретико-практический блок </a:t>
            </a:r>
            <a:r>
              <a:rPr lang="ru-RU" dirty="0"/>
              <a:t>имеет своим содержанием формы выражения </a:t>
            </a:r>
            <a:r>
              <a:rPr lang="ru-RU" dirty="0" err="1"/>
              <a:t>эмпатии</a:t>
            </a:r>
            <a:r>
              <a:rPr lang="ru-RU" dirty="0"/>
              <a:t>. Дается представление об </a:t>
            </a:r>
            <a:r>
              <a:rPr lang="ru-RU" dirty="0" err="1"/>
              <a:t>эмпатической</a:t>
            </a:r>
            <a:r>
              <a:rPr lang="ru-RU" dirty="0"/>
              <a:t> реплике, ее структуре, вариациях, критериях эффективности, подробно рассматриваются отдельные элементы структуры, их функции. </a:t>
            </a:r>
          </a:p>
          <a:p>
            <a:r>
              <a:rPr lang="ru-RU" dirty="0"/>
              <a:t>В практическом режиме строятся пробные ответные реплики сначала на отдельные фразы клиента, затем проводятся мини-консультации из 5-10 реплик клиента и соответственно ответов психотерапевта. Обсуждается обратная связь клиента на </a:t>
            </a:r>
            <a:r>
              <a:rPr lang="ru-RU" dirty="0" err="1"/>
              <a:t>эмпатию</a:t>
            </a:r>
            <a:r>
              <a:rPr lang="ru-RU" dirty="0"/>
              <a:t>, сравниваются различные варианты ответа на одну и ту же фразу клиента и т.д. Основная задача этого этапа — осмысленное усвоение предлагаемого средства. Здесь формируется навык построения </a:t>
            </a:r>
            <a:r>
              <a:rPr lang="ru-RU" dirty="0" err="1"/>
              <a:t>эмпатической</a:t>
            </a:r>
            <a:r>
              <a:rPr lang="ru-RU" dirty="0"/>
              <a:t> реплики, отражающей переживание клиента. Речь идет, действительно, о навыке как о «действии, сформированном путем повторения, характеризующемся высокой степенью освоения и отсутствием поэлементной сознательной  регуляции и контроля» [Психология, словарь, 1990, с. 227]. Однако важнейшим моментом является встреча технического умения и того внутреннего отклика, который возникает в обучающемся на основе его житейского, «общечеловеческого» опыта. Этот момент является  предметом </a:t>
            </a:r>
            <a:r>
              <a:rPr lang="ru-RU" dirty="0" err="1"/>
              <a:t>супервизии</a:t>
            </a:r>
            <a:r>
              <a:rPr lang="ru-RU" dirty="0"/>
              <a:t> на всех этапах обучения.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К. </a:t>
            </a:r>
            <a:r>
              <a:rPr lang="ru-RU" dirty="0" err="1"/>
              <a:t>Роджерс</a:t>
            </a:r>
            <a:r>
              <a:rPr lang="ru-RU" dirty="0"/>
              <a:t> об </a:t>
            </a:r>
            <a:r>
              <a:rPr lang="ru-RU" dirty="0" err="1"/>
              <a:t>эмпатии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Эмпатия</a:t>
            </a:r>
            <a:r>
              <a:rPr lang="ru-RU" dirty="0"/>
              <a:t> означает «войти в личный  мир другого и быть в нем как дома. Это значит быть </a:t>
            </a:r>
            <a:r>
              <a:rPr lang="ru-RU" dirty="0" err="1"/>
              <a:t>сензитивным</a:t>
            </a:r>
            <a:r>
              <a:rPr lang="ru-RU" dirty="0"/>
              <a:t> к изменениям чувственных значений, непрерывно происходящих в другом человеке. Это означает временное проживание жизни другого,  продвижение в ней осторожно, тонко, без суждения о том, что другой  едва ли осознает... Как будто становишься этим другим, но без потери  ощущения «как будто» [</a:t>
            </a:r>
            <a:r>
              <a:rPr lang="ru-RU" dirty="0" err="1"/>
              <a:t>Роджерс</a:t>
            </a:r>
            <a:r>
              <a:rPr lang="ru-RU" dirty="0"/>
              <a:t>, 2002, с. 429-430].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3.  </a:t>
            </a:r>
            <a:r>
              <a:rPr lang="ru-RU" dirty="0" err="1"/>
              <a:t>Супервизионный</a:t>
            </a:r>
            <a:r>
              <a:rPr lang="ru-RU" dirty="0"/>
              <a:t> блок. Целью </a:t>
            </a:r>
            <a:r>
              <a:rPr lang="ru-RU" dirty="0" err="1"/>
              <a:t>супервизии</a:t>
            </a:r>
            <a:r>
              <a:rPr lang="ru-RU" dirty="0"/>
              <a:t> в понимающей психотерапии является «порождение профессионального знания из рефлексии практики», «встреча теории и практики, в результате </a:t>
            </a:r>
            <a:r>
              <a:rPr lang="ru-RU" dirty="0" err="1"/>
              <a:t>ко-торой</a:t>
            </a:r>
            <a:r>
              <a:rPr lang="ru-RU" dirty="0"/>
              <a:t> теория оживает, получает воплощение, а практика становится осмысленной» [Щукина, 2007, с. 8]. В ходе специальных упражнений, разбора учебных консультаций разворачивающийся процесс </a:t>
            </a:r>
            <a:r>
              <a:rPr lang="ru-RU" dirty="0" err="1"/>
              <a:t>со-переживания</a:t>
            </a:r>
            <a:r>
              <a:rPr lang="ru-RU" dirty="0"/>
              <a:t> подвергается особому анализу. Например, прием стоп-кадра в учебных консультациях, когда в диалоге с супервизором и другими студентами происходит фокусировка на «внутренней профессиональной кухне психотерапевта» [Щукина, 2007, с. 3]. Какие чувства, мысли, образы возникли в ответ на экспрессию клиента, что захотелось сделать, как «по-человечески» помочь, утешить, откуда, чьи это голоса (каких </a:t>
            </a:r>
            <a:r>
              <a:rPr lang="ru-RU" dirty="0" err="1"/>
              <a:t>субличностей</a:t>
            </a:r>
            <a:r>
              <a:rPr lang="ru-RU" dirty="0"/>
              <a:t>, персонажей жизненного мира терапевта или клиента и т.д.), как соотнести внутренний отклик с профессиональными целями на данном этапе консультации и выразить свое понимание с их учетом — на это обращается внимание, рефлексия студентов. В ходе заочной </a:t>
            </a:r>
            <a:r>
              <a:rPr lang="ru-RU" dirty="0" err="1"/>
              <a:t>супервизии</a:t>
            </a:r>
            <a:r>
              <a:rPr lang="ru-RU" dirty="0"/>
              <a:t> итоговых консультаций данная работа продолжается. Кроме того, анализируется качество </a:t>
            </a:r>
            <a:r>
              <a:rPr lang="ru-RU" dirty="0" err="1"/>
              <a:t>эмпатического</a:t>
            </a:r>
            <a:r>
              <a:rPr lang="ru-RU" dirty="0"/>
              <a:t> понимания терапевта, своевременность, уместность и эффективность его </a:t>
            </a:r>
            <a:r>
              <a:rPr lang="ru-RU" dirty="0" err="1"/>
              <a:t>эмпатических</a:t>
            </a:r>
            <a:r>
              <a:rPr lang="ru-RU" dirty="0"/>
              <a:t> реплик, основания выбора той или иной ее формы.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Мы предполагаем, что таким образом в ходе обучения происходит </a:t>
            </a:r>
            <a:r>
              <a:rPr lang="ru-RU" dirty="0" err="1"/>
              <a:t>вращивание</a:t>
            </a:r>
            <a:r>
              <a:rPr lang="ru-RU" dirty="0"/>
              <a:t> средства в ткань непосредственных процессов сопереживания. Безусловно, дальнейшее теоретическое и эмпирическое обоснование психотехнического подхода к развитию </a:t>
            </a:r>
            <a:r>
              <a:rPr lang="ru-RU" dirty="0" err="1"/>
              <a:t>эмпатии</a:t>
            </a:r>
            <a:r>
              <a:rPr lang="ru-RU" dirty="0"/>
              <a:t> является предметом будущих исследований.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Несмотря на действительное отсутствие у К. </a:t>
            </a:r>
            <a:r>
              <a:rPr lang="ru-RU" dirty="0" err="1"/>
              <a:t>Роджерса</a:t>
            </a:r>
            <a:r>
              <a:rPr lang="ru-RU" dirty="0"/>
              <a:t>, Х. </a:t>
            </a:r>
            <a:r>
              <a:rPr lang="ru-RU" dirty="0" err="1"/>
              <a:t>Кохута</a:t>
            </a:r>
            <a:r>
              <a:rPr lang="ru-RU" dirty="0"/>
              <a:t> и других терапевтов собственно «общепсихологической» теории </a:t>
            </a:r>
            <a:r>
              <a:rPr lang="ru-RU" dirty="0" err="1"/>
              <a:t>эмпатии</a:t>
            </a:r>
            <a:r>
              <a:rPr lang="ru-RU" dirty="0"/>
              <a:t>, их обоснование ее роли в психотерапии и личностном развитии, описание </a:t>
            </a:r>
            <a:r>
              <a:rPr lang="ru-RU" b="1" dirty="0" err="1"/>
              <a:t>эмпатии</a:t>
            </a:r>
            <a:r>
              <a:rPr lang="ru-RU" b="1" dirty="0"/>
              <a:t> как метода психотерапии </a:t>
            </a:r>
            <a:r>
              <a:rPr lang="ru-RU" dirty="0"/>
              <a:t>на разных уровнях (</a:t>
            </a:r>
            <a:r>
              <a:rPr lang="ru-RU" b="1" dirty="0"/>
              <a:t>процесс, установка, навык, способ бытия с клиентом</a:t>
            </a:r>
            <a:r>
              <a:rPr lang="ru-RU" dirty="0"/>
              <a:t>) имплицитно содержат все необходимые «знания» и позволяют воссоздать эту теорию.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Эмпатия</a:t>
            </a:r>
            <a:r>
              <a:rPr lang="ru-RU" dirty="0"/>
              <a:t> как профессиональная установка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Возведение </a:t>
            </a:r>
            <a:r>
              <a:rPr lang="ru-RU" dirty="0" err="1"/>
              <a:t>эмпатии</a:t>
            </a:r>
            <a:r>
              <a:rPr lang="ru-RU" dirty="0"/>
              <a:t> психотерапевта в ранг «способа бытия» с клиентом подразумевает наличие </a:t>
            </a:r>
            <a:r>
              <a:rPr lang="ru-RU" b="1" dirty="0"/>
              <a:t>глубинной  установки</a:t>
            </a:r>
            <a:r>
              <a:rPr lang="ru-RU" dirty="0"/>
              <a:t> на особое отношение к клиенту, </a:t>
            </a:r>
            <a:r>
              <a:rPr lang="ru-RU" b="1" dirty="0"/>
              <a:t>наличие особого профессионального мировоззрения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Эмпатия</a:t>
            </a:r>
            <a:r>
              <a:rPr lang="ru-RU" dirty="0"/>
              <a:t> как условие терапевтического климата.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/>
              <a:t>Роджерс</a:t>
            </a:r>
            <a:r>
              <a:rPr lang="ru-RU" dirty="0"/>
              <a:t> подчеркивает принцип глобального доверия к человеку, который «в самом себе может найти огромные ресурсы для самопознания, изменения </a:t>
            </a:r>
            <a:r>
              <a:rPr lang="ru-RU" dirty="0" err="1"/>
              <a:t>Я-концепции</a:t>
            </a:r>
            <a:r>
              <a:rPr lang="ru-RU" dirty="0"/>
              <a:t>, целенаправленного поведения, а доступ к этим ресурсам возможен только при соблюдении трех условий, которые способствуют созданию </a:t>
            </a:r>
            <a:r>
              <a:rPr lang="ru-RU" dirty="0" err="1"/>
              <a:t>фасилитирующего</a:t>
            </a:r>
            <a:r>
              <a:rPr lang="ru-RU" dirty="0"/>
              <a:t> психологического климата» [</a:t>
            </a:r>
            <a:r>
              <a:rPr lang="ru-RU" dirty="0" err="1"/>
              <a:t>Роджерс</a:t>
            </a:r>
            <a:r>
              <a:rPr lang="ru-RU" dirty="0"/>
              <a:t>, 2001, с. 48]. Эти </a:t>
            </a:r>
            <a:r>
              <a:rPr lang="ru-RU" b="1" dirty="0"/>
              <a:t>условия — </a:t>
            </a:r>
            <a:r>
              <a:rPr lang="ru-RU" b="1" dirty="0" err="1"/>
              <a:t>эмпатия</a:t>
            </a:r>
            <a:r>
              <a:rPr lang="ru-RU" b="1" dirty="0"/>
              <a:t> психотерапевта, его подлинность (конгруэнтность) и безусловное принятие клиента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Процесс  </a:t>
            </a:r>
            <a:r>
              <a:rPr lang="ru-RU" dirty="0"/>
              <a:t>эмпатического понимания (по Роджерсу)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1.Безоценочность </a:t>
            </a:r>
            <a:r>
              <a:rPr lang="ru-RU" b="1" dirty="0" err="1"/>
              <a:t>эмпатического</a:t>
            </a:r>
            <a:r>
              <a:rPr lang="ru-RU" b="1" dirty="0"/>
              <a:t> понимания</a:t>
            </a:r>
            <a:r>
              <a:rPr lang="ru-RU" dirty="0"/>
              <a:t>. Терапевт лишь улавливает состояние, переживаемое клиентом, обозначает его, указывает на его смысл, давая возможность его более полному, интенсивному проживанию. Названия основных </a:t>
            </a:r>
            <a:r>
              <a:rPr lang="ru-RU" b="1" dirty="0"/>
              <a:t>техник</a:t>
            </a:r>
            <a:r>
              <a:rPr lang="ru-RU" dirty="0"/>
              <a:t>, посредством которых психотерапевт реализует </a:t>
            </a:r>
            <a:r>
              <a:rPr lang="ru-RU" dirty="0" err="1"/>
              <a:t>эмпатию</a:t>
            </a:r>
            <a:r>
              <a:rPr lang="ru-RU" dirty="0"/>
              <a:t>, — </a:t>
            </a:r>
            <a:r>
              <a:rPr lang="ru-RU" b="1" dirty="0"/>
              <a:t>отражение чувств, активное слушание</a:t>
            </a:r>
            <a:r>
              <a:rPr lang="ru-RU" dirty="0"/>
              <a:t> — говорят сами за себя. Позицию психотерапевта, реализующего </a:t>
            </a:r>
            <a:r>
              <a:rPr lang="ru-RU" dirty="0" err="1"/>
              <a:t>эмпатию</a:t>
            </a:r>
            <a:r>
              <a:rPr lang="ru-RU" dirty="0"/>
              <a:t>, Ф.Е. </a:t>
            </a:r>
            <a:r>
              <a:rPr lang="ru-RU" dirty="0" err="1"/>
              <a:t>Василюк</a:t>
            </a:r>
            <a:r>
              <a:rPr lang="ru-RU" dirty="0"/>
              <a:t> называет позицией </a:t>
            </a:r>
            <a:r>
              <a:rPr lang="ru-RU" b="1" dirty="0"/>
              <a:t>«сопереживающего зеркала» </a:t>
            </a:r>
            <a:r>
              <a:rPr lang="ru-RU" dirty="0"/>
              <a:t>[</a:t>
            </a:r>
            <a:r>
              <a:rPr lang="ru-RU" dirty="0" err="1"/>
              <a:t>Василюк</a:t>
            </a:r>
            <a:r>
              <a:rPr lang="ru-RU" dirty="0"/>
              <a:t>, 1988, с. 31].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Характеристики процесса  </a:t>
            </a:r>
            <a:r>
              <a:rPr lang="ru-RU" sz="3200" dirty="0" err="1"/>
              <a:t>эмпатического</a:t>
            </a:r>
            <a:r>
              <a:rPr lang="ru-RU" sz="3200" dirty="0"/>
              <a:t> понимания (по </a:t>
            </a:r>
            <a:r>
              <a:rPr lang="ru-RU" sz="3200" dirty="0" err="1"/>
              <a:t>Роджерсу</a:t>
            </a:r>
            <a:r>
              <a:rPr lang="ru-RU" sz="3200" dirty="0"/>
              <a:t>)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2.</a:t>
            </a:r>
            <a:r>
              <a:rPr lang="ru-RU" b="1" dirty="0"/>
              <a:t>Осторожность</a:t>
            </a:r>
            <a:r>
              <a:rPr lang="ru-RU" dirty="0"/>
              <a:t> при обсуждении едва осознаваемого клиентом.  </a:t>
            </a:r>
            <a:r>
              <a:rPr lang="ru-RU" dirty="0" err="1"/>
              <a:t>Роджерс</a:t>
            </a:r>
            <a:r>
              <a:rPr lang="ru-RU" dirty="0"/>
              <a:t> говорил о возможности работы психотерапевта на грани осознаваемого, об улавливании того, что клиент сам едва осознает. В случае полного отсутствия осознания чего-либо, вскрывать это, с точки зрения </a:t>
            </a:r>
            <a:r>
              <a:rPr lang="ru-RU" dirty="0" err="1"/>
              <a:t>Роджерса</a:t>
            </a:r>
            <a:r>
              <a:rPr lang="ru-RU" dirty="0"/>
              <a:t>, нельзя. </a:t>
            </a:r>
          </a:p>
          <a:p>
            <a:r>
              <a:rPr lang="ru-RU" dirty="0"/>
              <a:t>С позиций </a:t>
            </a:r>
            <a:r>
              <a:rPr lang="ru-RU" dirty="0" err="1"/>
              <a:t>клиент-центрированного</a:t>
            </a:r>
            <a:r>
              <a:rPr lang="ru-RU" dirty="0"/>
              <a:t> подхода </a:t>
            </a:r>
            <a:r>
              <a:rPr lang="ru-RU" dirty="0" err="1"/>
              <a:t>эмпатическое</a:t>
            </a:r>
            <a:r>
              <a:rPr lang="ru-RU" dirty="0"/>
              <a:t> понимание терапевта должно превосходить неполное, </a:t>
            </a:r>
            <a:r>
              <a:rPr lang="ru-RU" dirty="0" err="1"/>
              <a:t>инконгруэнтное</a:t>
            </a:r>
            <a:r>
              <a:rPr lang="ru-RU" dirty="0"/>
              <a:t> (по определению) </a:t>
            </a:r>
            <a:r>
              <a:rPr lang="ru-RU" dirty="0" err="1"/>
              <a:t>самопонимание</a:t>
            </a:r>
            <a:r>
              <a:rPr lang="ru-RU" dirty="0"/>
              <a:t> клиента, но не за счет проникновения в глубины бессознательного, а за счет мастерства работы терапевта с актуальными переживаниями клиента, точности настройки его чувствительного «радара».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3. </a:t>
            </a:r>
            <a:r>
              <a:rPr lang="ru-RU" b="1" dirty="0"/>
              <a:t>Пробный характер </a:t>
            </a:r>
            <a:r>
              <a:rPr lang="ru-RU" b="1" dirty="0" err="1"/>
              <a:t>эмпатических</a:t>
            </a:r>
            <a:r>
              <a:rPr lang="ru-RU" b="1" dirty="0"/>
              <a:t> реплик </a:t>
            </a:r>
            <a:r>
              <a:rPr lang="ru-RU" dirty="0"/>
              <a:t>терапевта. Реакции, возникающие у терапевта в ответ на переживания клиента, позволяют сформулировать не более чем гипотезы. Поэтому терапевт постоянно обращается к клиенту «для проверки своих впечатлений и внимательно прислушивается к получаемым ответам» [</a:t>
            </a:r>
            <a:r>
              <a:rPr lang="ru-RU" dirty="0" err="1"/>
              <a:t>Роджерс</a:t>
            </a:r>
            <a:r>
              <a:rPr lang="ru-RU" dirty="0"/>
              <a:t>, 2002 , с. 430].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резентация_шаблон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Презентация_шаблон</Template>
  <TotalTime>17</TotalTime>
  <Words>2389</Words>
  <Application>Microsoft Office PowerPoint</Application>
  <PresentationFormat>Экран (4:3)</PresentationFormat>
  <Paragraphs>54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Helios</vt:lpstr>
      <vt:lpstr>Презентация_шаблон</vt:lpstr>
      <vt:lpstr>Презентация PowerPoint</vt:lpstr>
      <vt:lpstr>Презентация PowerPoint</vt:lpstr>
      <vt:lpstr>К. Роджерс об эмпатии </vt:lpstr>
      <vt:lpstr>Презентация PowerPoint</vt:lpstr>
      <vt:lpstr>Эмпатия как профессиональная установка </vt:lpstr>
      <vt:lpstr>Эмпатия как условие терапевтического климата. </vt:lpstr>
      <vt:lpstr>Процесс  эмпатического понимания (по Роджерсу) </vt:lpstr>
      <vt:lpstr>Характеристики процесса  эмпатического понимания (по Роджерсу)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эмпатии  как высшей психической функции </vt:lpstr>
      <vt:lpstr>Эмпатия как ВПФ</vt:lpstr>
      <vt:lpstr>Презентация PowerPoint</vt:lpstr>
      <vt:lpstr>Психотехническое развитие эмпатии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Теория и практика консультативной психологии</dc:title>
  <dc:creator>samsung</dc:creator>
  <cp:lastModifiedBy>Даниил Кузнецов</cp:lastModifiedBy>
  <cp:revision>5</cp:revision>
  <dcterms:created xsi:type="dcterms:W3CDTF">2020-03-19T20:07:57Z</dcterms:created>
  <dcterms:modified xsi:type="dcterms:W3CDTF">2021-02-04T14:18:34Z</dcterms:modified>
</cp:coreProperties>
</file>